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67" r:id="rId4"/>
    <p:sldId id="268" r:id="rId5"/>
    <p:sldId id="261" r:id="rId6"/>
    <p:sldId id="260" r:id="rId7"/>
    <p:sldId id="270" r:id="rId8"/>
    <p:sldId id="271" r:id="rId9"/>
    <p:sldId id="262" r:id="rId10"/>
    <p:sldId id="272" r:id="rId11"/>
    <p:sldId id="273" r:id="rId12"/>
    <p:sldId id="274" r:id="rId13"/>
    <p:sldId id="277" r:id="rId14"/>
    <p:sldId id="278" r:id="rId15"/>
    <p:sldId id="279" r:id="rId16"/>
    <p:sldId id="280" r:id="rId17"/>
    <p:sldId id="283" r:id="rId18"/>
    <p:sldId id="265" r:id="rId19"/>
    <p:sldId id="281" r:id="rId20"/>
    <p:sldId id="290" r:id="rId21"/>
    <p:sldId id="291" r:id="rId22"/>
    <p:sldId id="282" r:id="rId23"/>
    <p:sldId id="284" r:id="rId24"/>
    <p:sldId id="285" r:id="rId25"/>
    <p:sldId id="276" r:id="rId26"/>
    <p:sldId id="286" r:id="rId27"/>
    <p:sldId id="288" r:id="rId28"/>
    <p:sldId id="289" r:id="rId29"/>
    <p:sldId id="292" r:id="rId30"/>
    <p:sldId id="293" r:id="rId31"/>
    <p:sldId id="294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3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BA8A6-CC96-A345-8FC1-965A823CD122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5EF6B-49A0-2A42-A0A7-2BA098D01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24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spatialreference.org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E5EF6B-49A0-2A42-A0A7-2BA098D01F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16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08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08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40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508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774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27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87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66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46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43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35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83CD-3E12-FF47-B037-FF878CB49D09}" type="datetimeFigureOut">
              <a:rPr lang="en-US" smtClean="0"/>
              <a:t>15-11-30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95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Open Sans"/>
          <a:ea typeface="+mj-ea"/>
          <a:cs typeface="Open San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Open Sans"/>
          <a:ea typeface="+mn-ea"/>
          <a:cs typeface="Open San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Open Sans"/>
          <a:ea typeface="+mn-ea"/>
          <a:cs typeface="Open San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Open Sans"/>
          <a:ea typeface="+mn-ea"/>
          <a:cs typeface="Open San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Open Sans"/>
          <a:ea typeface="+mn-ea"/>
          <a:cs typeface="Open San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Open Sans"/>
          <a:ea typeface="+mn-ea"/>
          <a:cs typeface="Open San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vVX-PrBRtTY&amp;t=0m46s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4957" y="1395412"/>
            <a:ext cx="7772400" cy="1470025"/>
          </a:xfrm>
        </p:spPr>
        <p:txBody>
          <a:bodyPr/>
          <a:lstStyle/>
          <a:p>
            <a:r>
              <a:rPr lang="en-US" b="1" dirty="0" smtClean="0">
                <a:latin typeface="Open Sans"/>
                <a:cs typeface="Open Sans"/>
              </a:rPr>
              <a:t>Introduction to GIS</a:t>
            </a:r>
            <a:endParaRPr lang="en-US" b="1" dirty="0">
              <a:latin typeface="Open Sans"/>
              <a:cs typeface="Open San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57" y="2616128"/>
            <a:ext cx="6400800" cy="1752600"/>
          </a:xfrm>
        </p:spPr>
        <p:txBody>
          <a:bodyPr>
            <a:normAutofit/>
          </a:bodyPr>
          <a:lstStyle/>
          <a:p>
            <a:pPr algn="l"/>
            <a:r>
              <a:rPr lang="en-US" sz="2500" dirty="0" smtClean="0">
                <a:latin typeface="Open Sans"/>
                <a:cs typeface="Open Sans"/>
              </a:rPr>
              <a:t>Matt Quick</a:t>
            </a:r>
          </a:p>
          <a:p>
            <a:pPr algn="l"/>
            <a:r>
              <a:rPr lang="en-US" sz="2500" dirty="0" smtClean="0">
                <a:latin typeface="Open Sans"/>
                <a:cs typeface="Open Sans"/>
              </a:rPr>
              <a:t>December 7, 2015</a:t>
            </a:r>
            <a:endParaRPr lang="en-US" sz="2500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407265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914400"/>
            <a:ext cx="63500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79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Vector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C</a:t>
            </a:r>
            <a:r>
              <a:rPr lang="en-US" dirty="0" smtClean="0"/>
              <a:t>oordinate</a:t>
            </a:r>
            <a:r>
              <a:rPr lang="en-US" dirty="0" smtClean="0"/>
              <a:t>-based (</a:t>
            </a:r>
            <a:r>
              <a:rPr lang="en-US" dirty="0" err="1" smtClean="0"/>
              <a:t>x,y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P</a:t>
            </a:r>
            <a:r>
              <a:rPr lang="en-US" dirty="0" smtClean="0"/>
              <a:t>oints</a:t>
            </a:r>
            <a:r>
              <a:rPr lang="en-US" dirty="0" smtClean="0"/>
              <a:t>, lines, polygons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 smtClean="0">
                <a:sym typeface="Wingdings"/>
              </a:rPr>
              <a:t>Each point / line / polygon contains 		 data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500" dirty="0" smtClean="0">
                <a:solidFill>
                  <a:srgbClr val="9BBB59"/>
                </a:solidFill>
              </a:rPr>
              <a:t>Example:</a:t>
            </a:r>
            <a:r>
              <a:rPr lang="en-US" sz="2500" dirty="0"/>
              <a:t>	</a:t>
            </a:r>
            <a:r>
              <a:rPr lang="en-US" sz="2500" dirty="0" smtClean="0"/>
              <a:t>Hospital with number of beds </a:t>
            </a:r>
            <a:r>
              <a:rPr lang="en-US" sz="2500" dirty="0" smtClean="0"/>
              <a:t>/ doctors.</a:t>
            </a:r>
            <a:endParaRPr lang="en-US" sz="2500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53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5-11-30 at 10.08.2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1035050"/>
            <a:ext cx="7543800" cy="47879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273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File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Today, we’ll be dealing with </a:t>
            </a:r>
            <a:r>
              <a:rPr lang="en-US" dirty="0" err="1" smtClean="0"/>
              <a:t>shapefiles</a:t>
            </a:r>
            <a:r>
              <a:rPr lang="en-US" dirty="0" smtClean="0"/>
              <a:t> (.</a:t>
            </a:r>
            <a:r>
              <a:rPr lang="en-US" dirty="0" err="1" smtClean="0"/>
              <a:t>sh</a:t>
            </a:r>
            <a:r>
              <a:rPr lang="en-US" dirty="0" err="1" smtClean="0"/>
              <a:t>p</a:t>
            </a:r>
            <a:r>
              <a:rPr lang="en-US" dirty="0" smtClean="0"/>
              <a:t>) and comma-separated values (.</a:t>
            </a:r>
            <a:r>
              <a:rPr lang="en-US" dirty="0" err="1" smtClean="0"/>
              <a:t>csv</a:t>
            </a:r>
            <a:r>
              <a:rPr lang="en-US" dirty="0" smtClean="0"/>
              <a:t>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>
                <a:solidFill>
                  <a:srgbClr val="9BBB59"/>
                </a:solidFill>
              </a:rPr>
              <a:t>Shapefiles</a:t>
            </a:r>
            <a:r>
              <a:rPr lang="en-US" dirty="0" smtClean="0">
                <a:solidFill>
                  <a:srgbClr val="9BBB59"/>
                </a:solidFill>
              </a:rPr>
              <a:t> </a:t>
            </a:r>
            <a:r>
              <a:rPr lang="en-US" dirty="0" smtClean="0"/>
              <a:t>store geographic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</a:rPr>
              <a:t>Comma-separated value </a:t>
            </a:r>
            <a:r>
              <a:rPr lang="en-US" dirty="0" smtClean="0"/>
              <a:t>files stores tabular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227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50481"/>
            <a:ext cx="8229600" cy="3175682"/>
          </a:xfrm>
        </p:spPr>
        <p:txBody>
          <a:bodyPr/>
          <a:lstStyle/>
          <a:p>
            <a:pPr marL="0" indent="0" algn="ctr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244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GIS: Getting Started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Create a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folder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(\Desktop)</a:t>
            </a:r>
          </a:p>
          <a:p>
            <a:pPr marL="0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 smtClean="0"/>
              <a:t>This </a:t>
            </a:r>
            <a:r>
              <a:rPr lang="en-US" dirty="0" smtClean="0"/>
              <a:t>is where we will store </a:t>
            </a:r>
            <a:r>
              <a:rPr lang="en-US" dirty="0" smtClean="0"/>
              <a:t>our files today.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719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Download Census Tract </a:t>
            </a:r>
            <a:r>
              <a:rPr lang="en-US" dirty="0" err="1" smtClean="0"/>
              <a:t>shapefile</a:t>
            </a:r>
            <a:r>
              <a:rPr lang="en-US" dirty="0" smtClean="0"/>
              <a:t> at: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https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://</a:t>
            </a:r>
            <a:r>
              <a:rPr lang="en-US" dirty="0" err="1">
                <a:solidFill>
                  <a:srgbClr val="9BBB59"/>
                </a:solidFill>
                <a:latin typeface="Courier New"/>
                <a:cs typeface="Courier New"/>
              </a:rPr>
              <a:t>github.com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/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matthewquick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/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introGIS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/tree/master/_data</a:t>
            </a: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Also being passed around on USB 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395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/>
              <a:t>Add </a:t>
            </a:r>
            <a:r>
              <a:rPr lang="en-US" dirty="0" err="1" smtClean="0"/>
              <a:t>shapefile</a:t>
            </a:r>
            <a:r>
              <a:rPr lang="en-US" dirty="0" smtClean="0"/>
              <a:t> to ArcGIS: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File &gt; Add data &gt; </a:t>
            </a:r>
            <a:r>
              <a:rPr lang="is-IS" dirty="0" smtClean="0">
                <a:solidFill>
                  <a:srgbClr val="9BBB59"/>
                </a:solidFill>
                <a:latin typeface="Courier New"/>
                <a:cs typeface="Courier New"/>
              </a:rPr>
              <a:t>…</a:t>
            </a: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Examine properties: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&gt; Open Properties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Examine attribute table: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Attribute Table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85577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Canadian Census Analyzer: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UWaterloo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Library &gt; Find &amp; Use Resources &gt; Statistics &amp; Numerical Data &gt; Canadian Census Analyzer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50095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We want 2006 Median </a:t>
            </a:r>
            <a:r>
              <a:rPr lang="en-US" dirty="0" smtClean="0"/>
              <a:t>Income for Census Tracts in Waterloo Region.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Census Tract &gt; 2006 (Cumulative) &gt; Income and Earnings &gt; Kitchener &gt; Median Income ($)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Include CTUID &gt; Download to a file &gt; CSV &gt; Submit Query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56789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1) Provides a database framework to integrate spatial and non-spatial data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75396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580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Download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_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data.csv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and _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header.txt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to (/Desktop/...)</a:t>
            </a:r>
          </a:p>
          <a:p>
            <a:pPr marL="0" indent="0">
              <a:buNone/>
            </a:pP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Open in Excel and rename columns according to 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_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header.txt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Delete CTUID = 0 (this is average for CMA)</a:t>
            </a: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We need to alter CTUID to have 2 decimal places: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column &gt; Format Cells &gt; Number &gt; 2 decimals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84962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Add to GIS: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File &gt; Add Data &gt; ..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Investigate income data:</a:t>
            </a:r>
          </a:p>
          <a:p>
            <a:pPr marL="0" indent="0">
              <a:buNone/>
            </a:pP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.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csv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Attribute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Table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What column is shared between income data and </a:t>
            </a:r>
            <a:r>
              <a:rPr lang="en-US" dirty="0" err="1" smtClean="0">
                <a:solidFill>
                  <a:srgbClr val="000000"/>
                </a:solidFill>
              </a:rPr>
              <a:t>shapefile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759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Joining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need to join the </a:t>
            </a:r>
            <a:r>
              <a:rPr lang="en-US" dirty="0" err="1" smtClean="0"/>
              <a:t>shapefile</a:t>
            </a:r>
            <a:r>
              <a:rPr lang="en-US" dirty="0" smtClean="0"/>
              <a:t> </a:t>
            </a:r>
            <a:r>
              <a:rPr lang="en-US" dirty="0" smtClean="0"/>
              <a:t>and </a:t>
            </a:r>
            <a:r>
              <a:rPr lang="en-US" dirty="0" smtClean="0"/>
              <a:t>income so we can map income.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 &gt; Properties &gt; Join </a:t>
            </a: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Join based on CTUID &gt; Check Join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587143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Joining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Check that the join worked:</a:t>
            </a: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Attribute Table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Is median income there?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607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Mapping </a:t>
            </a:r>
            <a:r>
              <a:rPr lang="en-US" b="1" dirty="0" smtClean="0"/>
              <a:t>Median Income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Now we want to map </a:t>
            </a:r>
            <a:r>
              <a:rPr lang="en-US" dirty="0" smtClean="0"/>
              <a:t>median income: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 &gt; Properties &gt;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Symbology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Select Attribute to Map (Median Income)</a:t>
            </a:r>
          </a:p>
          <a:p>
            <a:pPr marL="0" indent="0">
              <a:buNone/>
            </a:pPr>
            <a:r>
              <a:rPr lang="en-US" dirty="0" smtClean="0"/>
              <a:t>Select breakpoints</a:t>
            </a:r>
          </a:p>
          <a:p>
            <a:pPr marL="0" indent="0">
              <a:buNone/>
            </a:pPr>
            <a:r>
              <a:rPr lang="en-US" dirty="0" smtClean="0"/>
              <a:t>Select </a:t>
            </a:r>
            <a:r>
              <a:rPr lang="en-US" dirty="0" err="1" smtClean="0"/>
              <a:t>colour</a:t>
            </a:r>
            <a:r>
              <a:rPr lang="en-US" dirty="0" smtClean="0"/>
              <a:t> scheme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1326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Get Data: Transit Routes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Waterloo Region Open </a:t>
            </a:r>
            <a:r>
              <a:rPr lang="en-US" dirty="0" smtClean="0"/>
              <a:t>Data: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http://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www.regionofwaterloo.ca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/en/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regionalgovernment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OpenDataHome.asp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Download data: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Transit – GRT Routes &gt; .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shp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837113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Transit Route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Add </a:t>
            </a:r>
            <a:r>
              <a:rPr lang="en-US" dirty="0" smtClean="0"/>
              <a:t>transit data to </a:t>
            </a:r>
            <a:r>
              <a:rPr lang="en-US" dirty="0" smtClean="0"/>
              <a:t>GIS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Open </a:t>
            </a:r>
            <a:r>
              <a:rPr lang="en-US" dirty="0" smtClean="0"/>
              <a:t>properties and check projection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Open attribute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206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Interactive Map Data - Table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Map Data -&gt; Table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Select tool</a:t>
            </a:r>
            <a:r>
              <a:rPr lang="en-US" dirty="0"/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&gt; click on route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(on map)&gt; Open attribute table</a:t>
            </a: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 -&gt; Map Data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Click row in attribute table &gt; view map data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380983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Creating a map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Layout View is used to create final map products.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Supplement data with north arrows, legends, scales.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Add text, lines, description</a:t>
            </a:r>
            <a:r>
              <a:rPr lang="en-US" smtClean="0"/>
              <a:t>, etc.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2465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Creating a map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Bottom left corner &gt; Layout View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View &gt; Add North Arrow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View &gt; Add Legend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View &gt; Add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Scalebar</a:t>
            </a: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To edit data (</a:t>
            </a:r>
            <a:r>
              <a:rPr lang="en-US" dirty="0" err="1" smtClean="0"/>
              <a:t>colour</a:t>
            </a:r>
            <a:r>
              <a:rPr lang="en-US" dirty="0" smtClean="0"/>
              <a:t> scheme) go back to Data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753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1) Provides a database framework to integrate spatial and non-spatial data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2) Mapping and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5446146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Extra! Querying Attribute Table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Say we want to explore transit accessibility for areas with median income &lt; $24,000.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 &gt; Attribute table</a:t>
            </a: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Option 1: Sort by median income</a:t>
            </a:r>
          </a:p>
          <a:p>
            <a:pPr marL="0" indent="0">
              <a:buNone/>
            </a:pPr>
            <a:r>
              <a:rPr lang="en-US" dirty="0" smtClean="0"/>
              <a:t>Option 2: Build query</a:t>
            </a:r>
          </a:p>
        </p:txBody>
      </p:sp>
    </p:spTree>
    <p:extLst>
      <p:ext uri="{BB962C8B-B14F-4D97-AF65-F5344CB8AC3E}">
        <p14:creationId xmlns:p14="http://schemas.microsoft.com/office/powerpoint/2010/main" val="15136660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Extra! Querying Attribute Table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Option 1: Sort by median income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shapefile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 &gt; Attribute 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table &gt; Click on median income column name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Option 2: Build query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shapefile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 &gt; Attribute 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table &gt; Query ...</a:t>
            </a:r>
          </a:p>
        </p:txBody>
      </p:sp>
    </p:spTree>
    <p:extLst>
      <p:ext uri="{BB962C8B-B14F-4D97-AF65-F5344CB8AC3E}">
        <p14:creationId xmlns:p14="http://schemas.microsoft.com/office/powerpoint/2010/main" val="1445333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7F7F7F"/>
                </a:solidFill>
              </a:rPr>
              <a:t>1) Provides a database framework to integrate spatial and non-spatial data</a:t>
            </a:r>
          </a:p>
          <a:p>
            <a:pPr marL="0" indent="0">
              <a:buNone/>
            </a:pPr>
            <a:endParaRPr lang="en-US" sz="2800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7F7F7F"/>
                </a:solidFill>
              </a:rPr>
              <a:t>2) Mapping and </a:t>
            </a:r>
            <a:r>
              <a:rPr lang="en-US" sz="2800" dirty="0" smtClean="0">
                <a:solidFill>
                  <a:srgbClr val="7F7F7F"/>
                </a:solidFill>
              </a:rPr>
              <a:t>visualization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3) Analysis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44061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 Software</a:t>
            </a:r>
            <a:endParaRPr lang="en-US" b="1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ArcGIS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700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Most popular</a:t>
            </a:r>
          </a:p>
          <a:p>
            <a:pPr marL="0" indent="0">
              <a:buNone/>
            </a:pPr>
            <a:r>
              <a:rPr lang="en-US" sz="2700" dirty="0">
                <a:latin typeface="Wingdings"/>
                <a:ea typeface="Wingdings"/>
                <a:cs typeface="Wingdings"/>
                <a:sym typeface="Wingdings"/>
              </a:rPr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Online and desktop versions</a:t>
            </a:r>
          </a:p>
          <a:p>
            <a:pPr marL="0" indent="0">
              <a:buNone/>
            </a:pP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	 </a:t>
            </a:r>
            <a:r>
              <a:rPr lang="en-US" sz="2700" dirty="0" smtClean="0">
                <a:sym typeface="Wingdings"/>
              </a:rPr>
              <a:t>Probably use this in professional </a:t>
            </a:r>
          </a:p>
          <a:p>
            <a:pPr marL="0" indent="0">
              <a:buNone/>
            </a:pPr>
            <a:r>
              <a:rPr lang="en-US" sz="2700" dirty="0" smtClean="0">
                <a:sym typeface="Wingdings"/>
              </a:rPr>
              <a:t>	      contexts</a:t>
            </a:r>
          </a:p>
          <a:p>
            <a:pPr marL="0" indent="0">
              <a:buNone/>
            </a:pPr>
            <a:endParaRPr lang="en-US" dirty="0" smtClean="0">
              <a:sym typeface="Wingding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Quantum GIS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Free and open source</a:t>
            </a:r>
          </a:p>
          <a:p>
            <a:pPr marL="0" indent="0">
              <a:buNone/>
            </a:pP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	 </a:t>
            </a:r>
            <a:r>
              <a:rPr lang="en-US" sz="2700" dirty="0" smtClean="0">
                <a:sym typeface="Wingdings"/>
              </a:rPr>
              <a:t>Robust user community</a:t>
            </a:r>
            <a:endParaRPr lang="en-US" sz="2700" dirty="0" smtClean="0"/>
          </a:p>
        </p:txBody>
      </p:sp>
    </p:spTree>
    <p:extLst>
      <p:ext uri="{BB962C8B-B14F-4D97-AF65-F5344CB8AC3E}">
        <p14:creationId xmlns:p14="http://schemas.microsoft.com/office/powerpoint/2010/main" val="1529781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Map Projections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Earth is an oblate </a:t>
            </a:r>
            <a:r>
              <a:rPr lang="en-US" sz="2800" dirty="0" err="1" smtClean="0"/>
              <a:t>spheriod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Computer screens and maps are flat.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Map projections represent </a:t>
            </a:r>
            <a:r>
              <a:rPr lang="en-US" sz="2800" dirty="0" err="1" smtClean="0"/>
              <a:t>spheriods</a:t>
            </a:r>
            <a:r>
              <a:rPr lang="en-US" sz="2800" dirty="0" smtClean="0"/>
              <a:t> on flat surface. However, often a trade-off between distance, direction, scale, and area.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19462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0"/>
            <a:ext cx="80834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31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8000"/>
            <a:ext cx="9144000" cy="583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87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Raster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G</a:t>
            </a:r>
            <a:r>
              <a:rPr lang="en-US" dirty="0" smtClean="0"/>
              <a:t>rid cells (rows, columns)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E</a:t>
            </a:r>
            <a:r>
              <a:rPr lang="en-US" dirty="0" smtClean="0"/>
              <a:t>ach cell contains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500" dirty="0" smtClean="0">
              <a:solidFill>
                <a:srgbClr val="9BBB59"/>
              </a:solidFill>
            </a:endParaRPr>
          </a:p>
          <a:p>
            <a:pPr marL="0" indent="0">
              <a:buNone/>
            </a:pPr>
            <a:r>
              <a:rPr lang="en-US" sz="2500" dirty="0" smtClean="0">
                <a:solidFill>
                  <a:srgbClr val="9BBB59"/>
                </a:solidFill>
              </a:rPr>
              <a:t>Example</a:t>
            </a:r>
            <a:r>
              <a:rPr lang="en-US" sz="2500" dirty="0" smtClean="0">
                <a:solidFill>
                  <a:srgbClr val="9BBB59"/>
                </a:solidFill>
              </a:rPr>
              <a:t>:</a:t>
            </a:r>
            <a:r>
              <a:rPr lang="en-US" sz="2500" dirty="0" smtClean="0"/>
              <a:t> Satellite image of Kitchener, each cell contains </a:t>
            </a:r>
            <a:r>
              <a:rPr lang="en-US" sz="2500" dirty="0" err="1" smtClean="0"/>
              <a:t>colour</a:t>
            </a:r>
            <a:r>
              <a:rPr lang="en-US" sz="2500" dirty="0" smtClean="0"/>
              <a:t> </a:t>
            </a:r>
            <a:r>
              <a:rPr lang="en-US" sz="2500" dirty="0"/>
              <a:t>/</a:t>
            </a:r>
            <a:r>
              <a:rPr lang="en-US" sz="2500" dirty="0" smtClean="0"/>
              <a:t> </a:t>
            </a:r>
            <a:r>
              <a:rPr lang="en-US" sz="2500" dirty="0" smtClean="0"/>
              <a:t>temperature </a:t>
            </a:r>
            <a:r>
              <a:rPr lang="en-US" sz="2500" dirty="0"/>
              <a:t>/</a:t>
            </a:r>
            <a:r>
              <a:rPr lang="en-US" sz="2500" dirty="0" smtClean="0"/>
              <a:t> </a:t>
            </a:r>
            <a:r>
              <a:rPr lang="en-US" sz="2500" dirty="0" smtClean="0"/>
              <a:t>elevation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94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742</Words>
  <Application>Microsoft Macintosh PowerPoint</Application>
  <PresentationFormat>On-screen Show (4:3)</PresentationFormat>
  <Paragraphs>168</Paragraphs>
  <Slides>31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Introduction to GIS</vt:lpstr>
      <vt:lpstr>What does GIS do?</vt:lpstr>
      <vt:lpstr>What does GIS do?</vt:lpstr>
      <vt:lpstr>What does GIS do?</vt:lpstr>
      <vt:lpstr>GIS Software</vt:lpstr>
      <vt:lpstr>Map Projections</vt:lpstr>
      <vt:lpstr>PowerPoint Presentation</vt:lpstr>
      <vt:lpstr>PowerPoint Presentation</vt:lpstr>
      <vt:lpstr>Spatial Data Types</vt:lpstr>
      <vt:lpstr>PowerPoint Presentation</vt:lpstr>
      <vt:lpstr>Spatial Data Types</vt:lpstr>
      <vt:lpstr>PowerPoint Presentation</vt:lpstr>
      <vt:lpstr>File types</vt:lpstr>
      <vt:lpstr>PowerPoint Presentation</vt:lpstr>
      <vt:lpstr>GIS: Getting Started</vt:lpstr>
      <vt:lpstr>Waterloo Region Census Tracts</vt:lpstr>
      <vt:lpstr>Waterloo Region Census Tracts</vt:lpstr>
      <vt:lpstr>Income Data</vt:lpstr>
      <vt:lpstr>Income Data</vt:lpstr>
      <vt:lpstr>Income Data</vt:lpstr>
      <vt:lpstr>Income Data</vt:lpstr>
      <vt:lpstr>Joining Data</vt:lpstr>
      <vt:lpstr>Joining Data</vt:lpstr>
      <vt:lpstr>Mapping Median Income</vt:lpstr>
      <vt:lpstr>Get Data: Transit Routes</vt:lpstr>
      <vt:lpstr>Transit Route Data</vt:lpstr>
      <vt:lpstr>Interactive Map Data - Table</vt:lpstr>
      <vt:lpstr>Creating a map</vt:lpstr>
      <vt:lpstr>Creating a map</vt:lpstr>
      <vt:lpstr>Extra! Querying Attribute Table</vt:lpstr>
      <vt:lpstr>Extra! Querying Attribute Table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Quick</dc:creator>
  <cp:lastModifiedBy>Matt Quick</cp:lastModifiedBy>
  <cp:revision>167</cp:revision>
  <dcterms:created xsi:type="dcterms:W3CDTF">2015-11-23T15:55:44Z</dcterms:created>
  <dcterms:modified xsi:type="dcterms:W3CDTF">2015-11-30T16:14:19Z</dcterms:modified>
</cp:coreProperties>
</file>

<file path=docProps/thumbnail.jpeg>
</file>